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90" r:id="rId4"/>
    <p:sldId id="291" r:id="rId5"/>
    <p:sldId id="293" r:id="rId6"/>
    <p:sldId id="294" r:id="rId7"/>
    <p:sldId id="274" r:id="rId8"/>
    <p:sldId id="275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32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34" r:id="rId33"/>
    <p:sldId id="317" r:id="rId34"/>
    <p:sldId id="333" r:id="rId35"/>
    <p:sldId id="318" r:id="rId36"/>
    <p:sldId id="324" r:id="rId37"/>
    <p:sldId id="319" r:id="rId38"/>
    <p:sldId id="335" r:id="rId39"/>
    <p:sldId id="320" r:id="rId40"/>
    <p:sldId id="336" r:id="rId41"/>
    <p:sldId id="321" r:id="rId42"/>
    <p:sldId id="322" r:id="rId43"/>
    <p:sldId id="323" r:id="rId44"/>
    <p:sldId id="337" r:id="rId45"/>
    <p:sldId id="325" r:id="rId46"/>
    <p:sldId id="338" r:id="rId47"/>
    <p:sldId id="326" r:id="rId48"/>
    <p:sldId id="339" r:id="rId49"/>
    <p:sldId id="340" r:id="rId50"/>
    <p:sldId id="341" r:id="rId51"/>
    <p:sldId id="342" r:id="rId52"/>
    <p:sldId id="327" r:id="rId53"/>
    <p:sldId id="328" r:id="rId54"/>
    <p:sldId id="329" r:id="rId55"/>
    <p:sldId id="330" r:id="rId56"/>
    <p:sldId id="331" r:id="rId57"/>
    <p:sldId id="258" r:id="rId58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544" autoAdjust="0"/>
  </p:normalViewPr>
  <p:slideViewPr>
    <p:cSldViewPr snapToGrid="0">
      <p:cViewPr varScale="1">
        <p:scale>
          <a:sx n="63" d="100"/>
          <a:sy n="63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A24D7-FABC-44D1-805D-CF1D7511A7E1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355E2-FE16-46A2-A797-71A135AC3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8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term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Cloud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refers to 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Network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Internet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In other words, we can say that Cloud is something, which is present at remote location.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Cloud can provide services over network, i.e., on public networks or on private networks, i.e., WAN, LAN or VPN.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such as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e-mail, web conferencing, customer relationship management (CRM),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all run in cloud.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Cloud Computing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refers to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manipulating, configuring,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accessing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applications online.  It offers online data storage, infrastructure and application. </a:t>
            </a:r>
            <a:r>
              <a:rPr lang="en-U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Cloud Computing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both a combination of software and hardware based computing resources delivered as a network service.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2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and medium sized enterprises (SMEs)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355E2-FE16-46A2-A797-71A135AC35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12193748" cy="6858000"/>
            <a:chOff x="0" y="0"/>
            <a:chExt cx="12190572" cy="6858000"/>
          </a:xfrm>
        </p:grpSpPr>
        <p:sp>
          <p:nvSpPr>
            <p:cNvPr id="13" name="Rectangle 12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0" y="0"/>
              <a:ext cx="4742741" cy="6858000"/>
              <a:chOff x="0" y="0"/>
              <a:chExt cx="4742741" cy="6858000"/>
            </a:xfrm>
          </p:grpSpPr>
          <p:pic>
            <p:nvPicPr>
              <p:cNvPr id="9" name="Picture 8" descr="Stacked book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591594" cy="6858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605581" y="0"/>
                <a:ext cx="13716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80617" y="1498604"/>
            <a:ext cx="7010400" cy="3298825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0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0617" y="4927600"/>
            <a:ext cx="7010400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 cap="none" spc="0">
                <a:ln w="0"/>
                <a:solidFill>
                  <a:schemeClr val="accent2">
                    <a:lumMod val="50000"/>
                  </a:schemeClr>
                </a:solidFill>
                <a:effectLst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9F6F-368A-4253-AAB3-EA19FB8044D9}" type="datetime1">
              <a:rPr lang="en-US" smtClean="0"/>
              <a:t>8/23/2021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9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92" y="76200"/>
            <a:ext cx="11545454" cy="1142998"/>
          </a:xfrm>
        </p:spPr>
        <p:txBody>
          <a:bodyPr>
            <a:normAutofit/>
          </a:bodyPr>
          <a:lstStyle>
            <a:lvl1pPr>
              <a:defRPr sz="4000" baseline="0"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4876800"/>
          </a:xfrm>
        </p:spPr>
        <p:txBody>
          <a:bodyPr/>
          <a:lstStyle>
            <a:lvl1pPr marL="304747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  <a:defRPr/>
            </a:lvl1pPr>
            <a:lvl2pPr marL="731392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 sz="2400"/>
            </a:lvl2pPr>
            <a:lvl3pPr marL="1158037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3pPr>
            <a:lvl4pPr marL="1584683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4pPr>
            <a:lvl5pPr marL="2011328" indent="-304747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"/>
              <a:defRPr sz="24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BD8D-7D26-4A27-ABD1-A5588D32738F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14740" y="6400804"/>
            <a:ext cx="1107806" cy="320675"/>
          </a:xfrm>
        </p:spPr>
        <p:txBody>
          <a:bodyPr/>
          <a:lstStyle>
            <a:lvl1pPr>
              <a:defRPr sz="1800"/>
            </a:lvl1pPr>
          </a:lstStyle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22" y="0"/>
            <a:ext cx="12192128" cy="6858000"/>
            <a:chOff x="1620" y="0"/>
            <a:chExt cx="12188952" cy="6858000"/>
          </a:xfrm>
        </p:grpSpPr>
        <p:sp>
          <p:nvSpPr>
            <p:cNvPr id="10" name="Rectangle 9"/>
            <p:cNvSpPr/>
            <p:nvPr/>
          </p:nvSpPr>
          <p:spPr>
            <a:xfrm>
              <a:off x="1620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8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721" y="0"/>
              <a:ext cx="11579384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9" tIns="60949" rIns="121899" bIns="60949" rtlCol="0" anchor="ctr"/>
            <a:lstStyle/>
            <a:p>
              <a:pPr algn="ctr"/>
              <a:endParaRPr sz="24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76200"/>
            <a:ext cx="10160000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1701800"/>
            <a:ext cx="10160000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6400804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884A016-6DDD-4443-BA6C-859F6081BC72}" type="datetime1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8861" y="6400804"/>
            <a:ext cx="6217920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9796" y="6400804"/>
            <a:ext cx="110780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3B37EAC-F55D-4DB6-844E-80B9C7FB0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8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c2-job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Technology in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01. Introduction to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6892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Cloud Computing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94" y="1504952"/>
            <a:ext cx="89344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4316" y="1219196"/>
            <a:ext cx="10931384" cy="5029204"/>
            <a:chOff x="0" y="1167908"/>
            <a:chExt cx="11736050" cy="57330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095" y="1167909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55" y="4792091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707" y="1167908"/>
              <a:ext cx="1876921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853" y="4792091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120" y="1167910"/>
              <a:ext cx="1890917" cy="18909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01120" y="3076847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On-demand Self-service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83410" y="3076846"/>
              <a:ext cx="1890918" cy="104066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Broad Network Access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45132" y="3067572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Resource Pooling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40055" y="4111133"/>
              <a:ext cx="189091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Measured Service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8992" y="4111133"/>
              <a:ext cx="1772638" cy="73151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latin typeface="+mj-lt"/>
                  <a:ea typeface="Adobe Kaiti Std R" panose="02020400000000000000" pitchFamily="18" charset="-128"/>
                </a:rPr>
                <a:t>Rapid Elasticity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80732" y="3735098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Ability of user to sign-up and receive service without delay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612491" y="1984012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Utility based billing i.e. subscription based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257531" y="3742638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Ability to access the service through desktops, mobiles, tabs etc.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791428" y="1974543"/>
              <a:ext cx="174604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Capability to cope with demand peaks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9916145" y="3720229"/>
              <a:ext cx="1746043" cy="3180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Computing resources are pooled to serve multiple consumers using a multi-tenant model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0" y="3121706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4763265" y="3076846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9640035" y="3107100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2366831" y="4111133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7553332" y="4166382"/>
              <a:ext cx="491319" cy="538062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49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55753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5 Key Cloud Characteristics</a:t>
            </a:r>
          </a:p>
          <a:p>
            <a:pPr>
              <a:lnSpc>
                <a:spcPct val="90000"/>
              </a:lnSpc>
            </a:pPr>
            <a:r>
              <a:rPr lang="en-US" altLang="en-US" i="1" dirty="0"/>
              <a:t>On-demand self-service</a:t>
            </a:r>
          </a:p>
          <a:p>
            <a:pPr marL="577850" indent="-457200">
              <a:lnSpc>
                <a:spcPct val="90000"/>
              </a:lnSpc>
              <a:buNone/>
            </a:pPr>
            <a:r>
              <a:rPr lang="en-US" altLang="en-US" i="1" dirty="0"/>
              <a:t>	</a:t>
            </a:r>
            <a:r>
              <a:rPr lang="en-US" altLang="en-US" dirty="0"/>
              <a:t>A consumer can unilaterally provision computing capabilities, such as server time and network storage, as needed automatically without requiring human interaction with each service provider. </a:t>
            </a:r>
          </a:p>
          <a:p>
            <a:pPr>
              <a:lnSpc>
                <a:spcPct val="90000"/>
              </a:lnSpc>
            </a:pPr>
            <a:r>
              <a:rPr lang="en-US" altLang="en-US" i="1" dirty="0"/>
              <a:t>Broad network access (Ubiquitous network access)</a:t>
            </a:r>
          </a:p>
          <a:p>
            <a:pPr marL="577850" lvl="1" indent="-492125">
              <a:lnSpc>
                <a:spcPct val="90000"/>
              </a:lnSpc>
              <a:buFontTx/>
              <a:buNone/>
            </a:pPr>
            <a:r>
              <a:rPr lang="en-US" altLang="en-US" dirty="0"/>
              <a:t>	Capabilities are available over the network and accessed through standard mechanisms that promote use by heterogeneous thin or thick client platforms (e.g., mobile phones, tablets, laptops, and workstations). </a:t>
            </a:r>
          </a:p>
          <a:p>
            <a:r>
              <a:rPr lang="en-US" altLang="en-US" i="1" dirty="0"/>
              <a:t>Resource pooling (Location independent resource pooling)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The provider’s computing resources are pooled to serve multiple consumers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Resources can be dynamically assigned and reassigned according to customer demand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Customer generally may not care where the resources are physically located but should be aware of risks if they are located offshore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Essential Characteristics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5 Key Cloud Characteristics (cont.)</a:t>
            </a:r>
          </a:p>
          <a:p>
            <a:r>
              <a:rPr lang="en-US" altLang="en-US" i="1" dirty="0"/>
              <a:t>Rapid elasticity</a:t>
            </a:r>
          </a:p>
          <a:p>
            <a:pPr lvl="1"/>
            <a:r>
              <a:rPr lang="en-US" altLang="en-US" dirty="0"/>
              <a:t>Capabilities can be expanded or released automatically (i.e., more CPU power, or ability to handle additional users) </a:t>
            </a:r>
          </a:p>
          <a:p>
            <a:pPr lvl="1"/>
            <a:r>
              <a:rPr lang="en-US" altLang="en-US" dirty="0"/>
              <a:t>To the customer this appears seamless, limitless, and responsive 	to their changing requirements</a:t>
            </a:r>
          </a:p>
          <a:p>
            <a:r>
              <a:rPr lang="en-US" altLang="en-US" i="1" dirty="0"/>
              <a:t>Measured service (Pay per use)</a:t>
            </a:r>
          </a:p>
          <a:p>
            <a:pPr lvl="1"/>
            <a:r>
              <a:rPr lang="en-US" altLang="en-US" dirty="0"/>
              <a:t>Customers are charged for the services they use and the amounts</a:t>
            </a:r>
          </a:p>
          <a:p>
            <a:pPr lvl="1"/>
            <a:r>
              <a:rPr lang="en-US" altLang="en-US" dirty="0"/>
              <a:t>There is a metering concept where customer resource usage can be monitored, controlled, and reported, providing transparency for both the provider and consumer of the utilized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0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4948" y="1509486"/>
            <a:ext cx="11520352" cy="4891316"/>
            <a:chOff x="0" y="1325563"/>
            <a:chExt cx="12082817" cy="53789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56" y="1325563"/>
              <a:ext cx="3577319" cy="239807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222" y="1325563"/>
              <a:ext cx="3577319" cy="239807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5499" y="1325564"/>
              <a:ext cx="3440619" cy="23980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96356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Software-as-a-Service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Consume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5518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Platform-as-a-Service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Build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05498" y="3882065"/>
              <a:ext cx="3577319" cy="8123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i="1" dirty="0">
                  <a:latin typeface="+mj-lt"/>
                  <a:ea typeface="Adobe Kaiti Std R" panose="02020400000000000000" pitchFamily="18" charset="-128"/>
                </a:rPr>
                <a:t>Infrastructure-as-a-Service</a:t>
              </a:r>
            </a:p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+mj-lt"/>
                  <a:ea typeface="Adobe Kaiti Std R" panose="02020400000000000000" pitchFamily="18" charset="-128"/>
                </a:rPr>
                <a:t>Host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0" y="4589126"/>
              <a:ext cx="2066901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End-to-end IT solution hosted on cloud is provided by a service provider to user on subscription basis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231607" y="4589125"/>
              <a:ext cx="2156805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  <a:ea typeface="Adobe Kaiti Std R" panose="02020400000000000000" pitchFamily="18" charset="-128"/>
                </a:rPr>
                <a:t>Application platform hosted on cloud is provided service providers for development of solutions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647620" y="4589124"/>
              <a:ext cx="2312124" cy="211540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50" dirty="0">
                  <a:latin typeface="+mj-lt"/>
                  <a:ea typeface="Adobe Kaiti Std R" panose="02020400000000000000" pitchFamily="18" charset="-128"/>
                </a:rPr>
                <a:t>Cloud infra is provided to client for deploying application platform, building solution &amp; using as data center 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0545" y="5295331"/>
              <a:ext cx="1618867" cy="14091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Groupon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Google doc, </a:t>
              </a:r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Quickbooks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Salesforce.com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87323" y="4590252"/>
              <a:ext cx="1426260" cy="16374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atin typeface="+mj-lt"/>
                <a:ea typeface="Adobe Kaiti Std R" panose="02020400000000000000" pitchFamily="18" charset="-128"/>
              </a:endParaRPr>
            </a:p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Force.com, </a:t>
              </a:r>
              <a:r>
                <a:rPr lang="en-US" sz="1400" dirty="0" err="1">
                  <a:latin typeface="+mj-lt"/>
                  <a:ea typeface="Adobe Kaiti Std R" panose="02020400000000000000" pitchFamily="18" charset="-128"/>
                </a:rPr>
                <a:t>Heroku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, Facebook, Google Apps, MS Azure </a:t>
              </a:r>
            </a:p>
            <a:p>
              <a:pPr algn="ctr"/>
              <a:endParaRPr lang="en-US" sz="1400" dirty="0">
                <a:latin typeface="+mj-lt"/>
                <a:ea typeface="Adobe Kaiti Std R" panose="02020400000000000000" pitchFamily="18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93593" y="5123126"/>
              <a:ext cx="1454027" cy="14091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latin typeface="+mj-lt"/>
                <a:ea typeface="Adobe Kaiti Std R" panose="02020400000000000000" pitchFamily="18" charset="-128"/>
              </a:endParaRPr>
            </a:p>
            <a:p>
              <a:pPr algn="ctr"/>
              <a:r>
                <a:rPr lang="en-US" sz="1400" b="1" dirty="0">
                  <a:latin typeface="+mj-lt"/>
                  <a:ea typeface="Adobe Kaiti Std R" panose="02020400000000000000" pitchFamily="18" charset="-128"/>
                </a:rPr>
                <a:t>Ex</a:t>
              </a:r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:</a:t>
              </a:r>
            </a:p>
            <a:p>
              <a:pPr algn="ctr"/>
              <a:r>
                <a:rPr lang="en-US" sz="1400" dirty="0">
                  <a:latin typeface="+mj-lt"/>
                  <a:ea typeface="Adobe Kaiti Std R" panose="02020400000000000000" pitchFamily="18" charset="-128"/>
                </a:rPr>
                <a:t>Amazon EC2</a:t>
              </a:r>
            </a:p>
            <a:p>
              <a:pPr algn="ctr"/>
              <a:endParaRPr lang="en-US" sz="1400" dirty="0">
                <a:latin typeface="+mj-lt"/>
                <a:ea typeface="Adobe Kaiti Std R" panose="02020400000000000000" pitchFamily="18" charset="-12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3176298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077973" y="3179724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255790" y="3171428"/>
              <a:ext cx="491319" cy="5380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69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as a Service /</a:t>
            </a:r>
            <a:r>
              <a:rPr lang="en-US" dirty="0" err="1"/>
              <a:t>XaaS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as a service (</a:t>
            </a:r>
            <a:r>
              <a:rPr lang="en-US" dirty="0" err="1"/>
              <a:t>EaaS</a:t>
            </a:r>
            <a:r>
              <a:rPr lang="en-US" dirty="0"/>
              <a:t>, </a:t>
            </a:r>
            <a:r>
              <a:rPr lang="en-US" dirty="0" err="1"/>
              <a:t>XaaS</a:t>
            </a:r>
            <a:r>
              <a:rPr lang="en-US" dirty="0"/>
              <a:t>,*</a:t>
            </a:r>
            <a:r>
              <a:rPr lang="en-US" dirty="0" err="1"/>
              <a:t>aaS</a:t>
            </a:r>
            <a:r>
              <a:rPr lang="en-US" dirty="0"/>
              <a:t>) is a concept of being able to call up re-usable, fine-grained </a:t>
            </a:r>
            <a:r>
              <a:rPr lang="en-US" i="1" dirty="0">
                <a:solidFill>
                  <a:srgbClr val="C00000"/>
                </a:solidFill>
              </a:rPr>
              <a:t>software components </a:t>
            </a:r>
            <a:r>
              <a:rPr lang="en-US" dirty="0"/>
              <a:t>across </a:t>
            </a:r>
            <a:r>
              <a:rPr lang="en-US" i="1" dirty="0">
                <a:solidFill>
                  <a:srgbClr val="C00000"/>
                </a:solidFill>
              </a:rPr>
              <a:t>a network</a:t>
            </a:r>
            <a:r>
              <a:rPr lang="en-US" dirty="0"/>
              <a:t>. It is a subset of </a:t>
            </a:r>
            <a:r>
              <a:rPr lang="en-US" i="1" dirty="0"/>
              <a:t>cloud computing</a:t>
            </a:r>
            <a:r>
              <a:rPr lang="en-US" dirty="0"/>
              <a:t>. </a:t>
            </a:r>
          </a:p>
          <a:p>
            <a:r>
              <a:rPr lang="en-US" dirty="0"/>
              <a:t>The most common and successful example is </a:t>
            </a:r>
            <a:r>
              <a:rPr lang="en-US" i="1" dirty="0">
                <a:solidFill>
                  <a:srgbClr val="C00000"/>
                </a:solidFill>
              </a:rPr>
              <a:t>software as a service </a:t>
            </a:r>
            <a:r>
              <a:rPr lang="en-US" dirty="0"/>
              <a:t>(SaaS), but the as a service moniker has been associated with many other functions including </a:t>
            </a:r>
            <a:r>
              <a:rPr lang="en-US" b="1" i="1" dirty="0"/>
              <a:t>communication</a:t>
            </a:r>
            <a:r>
              <a:rPr lang="en-US" dirty="0"/>
              <a:t>, </a:t>
            </a:r>
            <a:r>
              <a:rPr lang="en-US" b="1" i="1" dirty="0"/>
              <a:t>infrastructure</a:t>
            </a:r>
            <a:r>
              <a:rPr lang="en-US" dirty="0"/>
              <a:t> and </a:t>
            </a:r>
            <a:r>
              <a:rPr lang="en-US" b="1" i="1" dirty="0"/>
              <a:t>platforms</a:t>
            </a:r>
            <a:r>
              <a:rPr lang="en-US" dirty="0"/>
              <a:t>, most of which are core components of </a:t>
            </a:r>
            <a:r>
              <a:rPr lang="en-US" i="1" dirty="0"/>
              <a:t>cloud computing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0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as a Service /</a:t>
            </a:r>
            <a:r>
              <a:rPr lang="en-US" dirty="0" err="1"/>
              <a:t>XaaS</a:t>
            </a:r>
            <a:r>
              <a:rPr lang="en-US" dirty="0"/>
              <a:t>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59" y="1371599"/>
            <a:ext cx="5426070" cy="5139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2" y="1371600"/>
            <a:ext cx="5950667" cy="51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Types –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14785" y="853138"/>
            <a:ext cx="11153858" cy="6004862"/>
            <a:chOff x="116486" y="1050654"/>
            <a:chExt cx="11743421" cy="63664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136" y="1319685"/>
              <a:ext cx="2444451" cy="151395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136" y="5091481"/>
              <a:ext cx="2460337" cy="151395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26" y="5091481"/>
              <a:ext cx="2450664" cy="152837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966" y="1319685"/>
              <a:ext cx="2454124" cy="15139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133306" y="1050654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9146476" y="1097173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486" y="4822450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9146476" y="4817438"/>
              <a:ext cx="491319" cy="538062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0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60386" y="1876326"/>
              <a:ext cx="2510506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Private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 managed and used by an organization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14816" y="1671672"/>
              <a:ext cx="3577319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Public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Resources available to the general public over the internet on a pay-as-you-go basis 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60386" y="5392634"/>
              <a:ext cx="3109952" cy="14031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Community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 shared by several organizations with common concerns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59861" y="5361335"/>
              <a:ext cx="2704979" cy="20557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i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Hybrid Cloud: </a:t>
              </a:r>
              <a:r>
                <a:rPr lang="en-US" sz="20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Resources partly managed by the service providers and partly by the organization</a:t>
              </a:r>
              <a:endParaRPr lang="en-US" sz="2000" b="1" i="1" dirty="0">
                <a:latin typeface="Times New Roman" panose="02020603050405020304" pitchFamily="18" charset="0"/>
                <a:ea typeface="Adobe Kaiti Std R" panose="02020400000000000000" pitchFamily="18" charset="-128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8966" y="2872001"/>
              <a:ext cx="2454123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MS Azure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378490" y="2862971"/>
              <a:ext cx="2454123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Amazon EC2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665091" y="4373083"/>
              <a:ext cx="2194816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IBM Juniper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32547" y="4375664"/>
              <a:ext cx="2194816" cy="69110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Ex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:</a:t>
              </a:r>
            </a:p>
            <a:p>
              <a:pPr algn="ctr"/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Google </a:t>
              </a:r>
              <a:r>
                <a:rPr lang="en-US" sz="1400" dirty="0" err="1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GovCloud</a:t>
              </a:r>
              <a:r>
                <a:rPr lang="en-US" sz="1400" dirty="0">
                  <a:latin typeface="Times New Roman" panose="02020603050405020304" pitchFamily="18" charset="0"/>
                  <a:ea typeface="Adobe Kaiti Std R" panose="02020400000000000000" pitchFamily="18" charset="-128"/>
                  <a:cs typeface="Times New Roman" panose="02020603050405020304" pitchFamily="18" charset="0"/>
                </a:rPr>
                <a:t> for LA city council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888" y="3446220"/>
              <a:ext cx="2763645" cy="1580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57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Types –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Cloud: the services are delivered to the client via the Internet from a third party service provider. Example: Amazon</a:t>
            </a:r>
          </a:p>
          <a:p>
            <a:endParaRPr lang="en-US" dirty="0"/>
          </a:p>
          <a:p>
            <a:r>
              <a:rPr lang="en-US" dirty="0"/>
              <a:t>Private Cloud: these services are managed and provided within the organization. There are less restriction on network bandwidth, fewer security exposures and other legal requirements compared to the public Cloud. Example: HP Data Centers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42" y="4292914"/>
            <a:ext cx="3965801" cy="248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43" y="4297268"/>
            <a:ext cx="4638675" cy="24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3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 Infrastructure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18729" y="1149966"/>
            <a:ext cx="9081665" cy="5718345"/>
            <a:chOff x="373266" y="86380"/>
            <a:chExt cx="8339813" cy="6797162"/>
          </a:xfrm>
        </p:grpSpPr>
        <p:sp>
          <p:nvSpPr>
            <p:cNvPr id="6" name="Cloud 5"/>
            <p:cNvSpPr/>
            <p:nvPr/>
          </p:nvSpPr>
          <p:spPr>
            <a:xfrm>
              <a:off x="676275" y="2448581"/>
              <a:ext cx="1685500" cy="2590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Hybrid Cloud</a:t>
              </a:r>
            </a:p>
          </p:txBody>
        </p:sp>
        <p:sp>
          <p:nvSpPr>
            <p:cNvPr id="7" name="Cloud 6"/>
            <p:cNvSpPr/>
            <p:nvPr/>
          </p:nvSpPr>
          <p:spPr>
            <a:xfrm>
              <a:off x="635635" y="4734580"/>
              <a:ext cx="2098040" cy="1066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loud 7"/>
            <p:cNvSpPr/>
            <p:nvPr/>
          </p:nvSpPr>
          <p:spPr>
            <a:xfrm>
              <a:off x="373266" y="1102500"/>
              <a:ext cx="3286125" cy="1447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1229380"/>
              <a:ext cx="609600" cy="609600"/>
            </a:xfrm>
            <a:prstGeom prst="rect">
              <a:avLst/>
            </a:prstGeom>
          </p:spPr>
        </p:pic>
        <p:pic>
          <p:nvPicPr>
            <p:cNvPr id="10" name="Picture 9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875" y="1229380"/>
              <a:ext cx="609600" cy="609600"/>
            </a:xfrm>
            <a:prstGeom prst="rect">
              <a:avLst/>
            </a:prstGeom>
          </p:spPr>
        </p:pic>
        <p:pic>
          <p:nvPicPr>
            <p:cNvPr id="11" name="Picture 10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875" y="1762780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1762780"/>
              <a:ext cx="609600" cy="609600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>
            <a:xfrm>
              <a:off x="4333875" y="695980"/>
              <a:ext cx="2631440" cy="1447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75" y="543580"/>
              <a:ext cx="609600" cy="609600"/>
            </a:xfrm>
            <a:prstGeom prst="rect">
              <a:avLst/>
            </a:prstGeom>
          </p:spPr>
        </p:pic>
        <p:pic>
          <p:nvPicPr>
            <p:cNvPr id="15" name="Picture 14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9675" y="543580"/>
              <a:ext cx="609600" cy="609600"/>
            </a:xfrm>
            <a:prstGeom prst="rect">
              <a:avLst/>
            </a:prstGeom>
          </p:spPr>
        </p:pic>
        <p:pic>
          <p:nvPicPr>
            <p:cNvPr id="16" name="Picture 15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9675" y="1076980"/>
              <a:ext cx="609600" cy="609600"/>
            </a:xfrm>
            <a:prstGeom prst="rect">
              <a:avLst/>
            </a:prstGeom>
          </p:spPr>
        </p:pic>
        <p:pic>
          <p:nvPicPr>
            <p:cNvPr id="17" name="Picture 16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75" y="1076980"/>
              <a:ext cx="609600" cy="609600"/>
            </a:xfrm>
            <a:prstGeom prst="rect">
              <a:avLst/>
            </a:prstGeom>
          </p:spPr>
        </p:pic>
        <p:pic>
          <p:nvPicPr>
            <p:cNvPr id="18" name="Picture 17" descr="bigenterpris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359" y="4429780"/>
              <a:ext cx="1433016" cy="1066800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475" y="4886980"/>
              <a:ext cx="609600" cy="609600"/>
            </a:xfrm>
            <a:prstGeom prst="rect">
              <a:avLst/>
            </a:prstGeom>
          </p:spPr>
        </p:pic>
        <p:sp>
          <p:nvSpPr>
            <p:cNvPr id="20" name="Cloud 19"/>
            <p:cNvSpPr/>
            <p:nvPr/>
          </p:nvSpPr>
          <p:spPr>
            <a:xfrm>
              <a:off x="4955151" y="5344180"/>
              <a:ext cx="2098040" cy="10668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bigenterpris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5875" y="5039380"/>
              <a:ext cx="1433016" cy="1066800"/>
            </a:xfrm>
            <a:prstGeom prst="rect">
              <a:avLst/>
            </a:prstGeom>
          </p:spPr>
        </p:pic>
        <p:pic>
          <p:nvPicPr>
            <p:cNvPr id="22" name="Picture 21" descr="serv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991" y="5496580"/>
              <a:ext cx="609600" cy="609600"/>
            </a:xfrm>
            <a:prstGeom prst="rect">
              <a:avLst/>
            </a:prstGeom>
          </p:spPr>
        </p:pic>
        <p:pic>
          <p:nvPicPr>
            <p:cNvPr id="23" name="Picture 22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075" y="1686580"/>
              <a:ext cx="619125" cy="695325"/>
            </a:xfrm>
            <a:prstGeom prst="rect">
              <a:avLst/>
            </a:prstGeom>
          </p:spPr>
        </p:pic>
        <p:pic>
          <p:nvPicPr>
            <p:cNvPr id="24" name="Picture 23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91475" y="3667780"/>
              <a:ext cx="619125" cy="695325"/>
            </a:xfrm>
            <a:prstGeom prst="rect">
              <a:avLst/>
            </a:prstGeom>
          </p:spPr>
        </p:pic>
        <p:pic>
          <p:nvPicPr>
            <p:cNvPr id="25" name="Picture 24" descr="smallenterpris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5675" y="5400675"/>
              <a:ext cx="619125" cy="695325"/>
            </a:xfrm>
            <a:prstGeom prst="rect">
              <a:avLst/>
            </a:prstGeom>
          </p:spPr>
        </p:pic>
        <p:sp>
          <p:nvSpPr>
            <p:cNvPr id="26" name="Cloud 25"/>
            <p:cNvSpPr/>
            <p:nvPr/>
          </p:nvSpPr>
          <p:spPr>
            <a:xfrm>
              <a:off x="2657475" y="2600980"/>
              <a:ext cx="4724400" cy="21336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1">
                      <a:lumMod val="75000"/>
                    </a:schemeClr>
                  </a:solidFill>
                </a:rPr>
                <a:t>Connectivity</a:t>
              </a:r>
            </a:p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(Network Access)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>
              <a:off x="5399881" y="2371586"/>
              <a:ext cx="457200" cy="158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0800000" flipV="1">
              <a:off x="2733675" y="4505980"/>
              <a:ext cx="533400" cy="4572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H="1">
              <a:off x="2963069" y="2449374"/>
              <a:ext cx="381000" cy="37941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V="1">
              <a:off x="6924675" y="2296180"/>
              <a:ext cx="611188" cy="4572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7458075" y="3743980"/>
              <a:ext cx="533400" cy="2286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5514975" y="4696481"/>
              <a:ext cx="457200" cy="2286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3657929" y="4962852"/>
              <a:ext cx="675620" cy="21907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991475" y="4365248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58075" y="2372380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30741" y="6029980"/>
              <a:ext cx="72160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SME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28675" y="5267980"/>
              <a:ext cx="148707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Enterprise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72075" y="5877580"/>
              <a:ext cx="1487074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Enterprise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2475" y="782360"/>
              <a:ext cx="1912498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Public Cloud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94962" y="86380"/>
              <a:ext cx="1912498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Public Cloud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00075" y="5801380"/>
              <a:ext cx="2022903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Private Cloud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19675" y="6334780"/>
              <a:ext cx="2022903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Private Cloud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046" y="2166506"/>
              <a:ext cx="2754516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The Cloud Provider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38675" y="1610380"/>
              <a:ext cx="2754516" cy="548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The Cloud Provider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75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concepts</a:t>
            </a:r>
          </a:p>
          <a:p>
            <a:pPr lvl="1"/>
            <a:r>
              <a:rPr lang="en-US" altLang="en-US" dirty="0"/>
              <a:t>Essential Characteristics</a:t>
            </a:r>
          </a:p>
          <a:p>
            <a:pPr lvl="1"/>
            <a:r>
              <a:rPr lang="en-US" dirty="0"/>
              <a:t>Services Models</a:t>
            </a:r>
          </a:p>
          <a:p>
            <a:pPr lvl="1"/>
            <a:r>
              <a:rPr lang="en-US" dirty="0"/>
              <a:t>Deployment Models</a:t>
            </a:r>
          </a:p>
          <a:p>
            <a:r>
              <a:rPr lang="en-US" dirty="0"/>
              <a:t>Introduction and working with Amazon Web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#1: Amazon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11545454" cy="5486400"/>
          </a:xfrm>
        </p:spPr>
        <p:txBody>
          <a:bodyPr>
            <a:normAutofit/>
          </a:bodyPr>
          <a:lstStyle/>
          <a:p>
            <a:r>
              <a:rPr lang="en-US" dirty="0"/>
              <a:t>Amazon EC2</a:t>
            </a:r>
          </a:p>
          <a:p>
            <a:pPr lvl="1"/>
            <a:r>
              <a:rPr lang="en-US" dirty="0"/>
              <a:t>Elastic Cloud Computing</a:t>
            </a:r>
          </a:p>
          <a:p>
            <a:pPr lvl="1"/>
            <a:r>
              <a:rPr lang="en-US" dirty="0"/>
              <a:t>virtual servers for rent, called Amazon Machine Images (AMIs)</a:t>
            </a:r>
          </a:p>
          <a:p>
            <a:pPr lvl="1"/>
            <a:r>
              <a:rPr lang="en-US" dirty="0"/>
              <a:t>based on Xen </a:t>
            </a:r>
          </a:p>
          <a:p>
            <a:pPr lvl="1"/>
            <a:r>
              <a:rPr lang="en-US" dirty="0"/>
              <a:t>priced on per hour from $0.085 to $1</a:t>
            </a:r>
          </a:p>
          <a:p>
            <a:r>
              <a:rPr lang="en-US" dirty="0"/>
              <a:t>Amazon S3</a:t>
            </a:r>
          </a:p>
          <a:p>
            <a:pPr lvl="1"/>
            <a:r>
              <a:rPr lang="en-US" dirty="0"/>
              <a:t>Simple Storage Service up to $0.18 per GB storage</a:t>
            </a:r>
          </a:p>
          <a:p>
            <a:pPr lvl="1"/>
            <a:r>
              <a:rPr lang="en-US" dirty="0"/>
              <a:t>from $0.10 per GB transfer</a:t>
            </a:r>
          </a:p>
          <a:p>
            <a:pPr lvl="1"/>
            <a:r>
              <a:rPr lang="en-US" dirty="0"/>
              <a:t>via </a:t>
            </a:r>
          </a:p>
          <a:p>
            <a:pPr lvl="2"/>
            <a:r>
              <a:rPr lang="en-US" dirty="0"/>
              <a:t>REST</a:t>
            </a:r>
          </a:p>
          <a:p>
            <a:pPr lvl="2"/>
            <a:r>
              <a:rPr lang="en-US" dirty="0"/>
              <a:t>SOAP</a:t>
            </a:r>
          </a:p>
          <a:p>
            <a:pPr lvl="2"/>
            <a:r>
              <a:rPr lang="en-US" dirty="0" err="1"/>
              <a:t>BitTorrent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1041400"/>
            <a:ext cx="292608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#2: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application development framework and  hosting solution rolled into one </a:t>
            </a:r>
          </a:p>
          <a:p>
            <a:r>
              <a:rPr lang="en-US" dirty="0"/>
              <a:t>That uses the infrastructure available at Google</a:t>
            </a:r>
          </a:p>
          <a:p>
            <a:pPr lvl="1"/>
            <a:r>
              <a:rPr lang="en-US" dirty="0"/>
              <a:t>so their servers + storage: </a:t>
            </a:r>
            <a:r>
              <a:rPr lang="en-US" dirty="0" err="1"/>
              <a:t>BigTable</a:t>
            </a:r>
            <a:r>
              <a:rPr lang="en-US" dirty="0"/>
              <a:t> </a:t>
            </a:r>
          </a:p>
          <a:p>
            <a:r>
              <a:rPr lang="en-US" dirty="0"/>
              <a:t>Charges</a:t>
            </a:r>
          </a:p>
          <a:p>
            <a:pPr lvl="1"/>
            <a:r>
              <a:rPr lang="en-US" dirty="0"/>
              <a:t>500MB of storage </a:t>
            </a:r>
          </a:p>
          <a:p>
            <a:pPr lvl="1"/>
            <a:r>
              <a:rPr lang="en-US" dirty="0"/>
              <a:t>up to 5 million page views a month </a:t>
            </a:r>
          </a:p>
          <a:p>
            <a:pPr lvl="1"/>
            <a:r>
              <a:rPr lang="en-US" dirty="0"/>
              <a:t>10 applications per developer account </a:t>
            </a:r>
          </a:p>
          <a:p>
            <a:pPr lvl="1"/>
            <a:r>
              <a:rPr lang="en-US" dirty="0"/>
              <a:t>pay for an extension </a:t>
            </a:r>
          </a:p>
          <a:p>
            <a:r>
              <a:rPr lang="en-US" dirty="0"/>
              <a:t>Python/JAVA and GAE SDK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71" y="4324354"/>
            <a:ext cx="5160009" cy="2397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0" y="2143129"/>
            <a:ext cx="2095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#3: Microsoft Azure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Released in Feb, 2010 </a:t>
            </a:r>
          </a:p>
          <a:p>
            <a:r>
              <a:rPr lang="en-US" dirty="0"/>
              <a:t>A cloud service operating system that supports the service development/ hosting/management environment 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Services</a:t>
            </a:r>
          </a:p>
          <a:p>
            <a:pPr lvl="1"/>
            <a:r>
              <a:rPr lang="en-US" dirty="0"/>
              <a:t>SQL Services</a:t>
            </a:r>
          </a:p>
          <a:p>
            <a:pPr lvl="1"/>
            <a:r>
              <a:rPr lang="en-US" dirty="0"/>
              <a:t>Live Services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05" y="2766342"/>
            <a:ext cx="5873535" cy="3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i="1" dirty="0"/>
              <a:t>Introduction and Working with Amazon Web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8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businesses and developers to use web services (what people now call “the cloud”) to build scalable, sophisticated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46040" y="2404367"/>
            <a:ext cx="7533640" cy="35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 Platform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5356" y="1671240"/>
            <a:ext cx="5368925" cy="427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Global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74" y="1628774"/>
            <a:ext cx="7832090" cy="461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/>
              <a:t>An overview of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AWS is Amazon’s umbrella description of all of their web-based technology services.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Mainly infrastructure services: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Elastic Compute Cloud (EC2)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Simple Storage Service (S3)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Simple Queue Service (SQS)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</a:t>
            </a:r>
            <a:r>
              <a:rPr lang="en-US" dirty="0" err="1"/>
              <a:t>CloudFront</a:t>
            </a:r>
            <a:endParaRPr lang="en-US" dirty="0"/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/>
              <a:t>Amazon </a:t>
            </a:r>
            <a:r>
              <a:rPr lang="en-US" dirty="0" err="1"/>
              <a:t>SimpleDB</a:t>
            </a:r>
            <a:endParaRPr lang="en-US" dirty="0"/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Amazon EC2 is hiring</a:t>
            </a:r>
          </a:p>
          <a:p>
            <a:pPr marL="640080" lvl="1" indent="-237744" fontAlgn="auto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hlinkClick r:id="rId3"/>
              </a:rPr>
              <a:t>http://aws.amazon.com/ec2-jobs/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  <a:r>
              <a:rPr lang="vi-VN" dirty="0"/>
              <a:t> </a:t>
            </a:r>
            <a:r>
              <a:rPr lang="en-US" dirty="0"/>
              <a:t>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is a comprehensive cloud services platform that offers compute power, storage, content delivery, and other functionality that organizations can use to deploy applications and services cost-effectively—with flexibility, scalability, and reliability.</a:t>
            </a:r>
          </a:p>
          <a:p>
            <a:r>
              <a:rPr lang="en-US" dirty="0"/>
              <a:t>AWS self-service means that you can proactively address your internal plans and react to external demands when you choose.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  <a:r>
              <a:rPr lang="vi-VN" dirty="0"/>
              <a:t> </a:t>
            </a:r>
            <a:r>
              <a:rPr lang="en-US" dirty="0"/>
              <a:t>Cloud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44" y="1281515"/>
            <a:ext cx="8689976" cy="55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C:\Users\Administrator\AppData\Local\Microsoft\Windows\Temporary Internet Files\Content.IE5\KACRC10E\MC9004344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72" y="1535650"/>
            <a:ext cx="3187700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72" y="2201862"/>
            <a:ext cx="74771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5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24957" y="1662914"/>
            <a:ext cx="6972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75" y="1219198"/>
            <a:ext cx="82486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Amazon Simple Storage Service (Amazon S3)</a:t>
            </a:r>
          </a:p>
          <a:p>
            <a:r>
              <a:rPr lang="en-US" dirty="0"/>
              <a:t>Storage for the Internet. Natively online, HTTP access</a:t>
            </a:r>
          </a:p>
          <a:p>
            <a:r>
              <a:rPr lang="en-US" dirty="0"/>
              <a:t>Store and retrieve any amount of data, any time, from anywhere on the Web</a:t>
            </a:r>
          </a:p>
          <a:p>
            <a:r>
              <a:rPr lang="en-US" dirty="0"/>
              <a:t>Highly scalable, reliable, fast and durable (default = 99.9999999% durability)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Amazon Elastic Block Store (EBS)</a:t>
            </a:r>
          </a:p>
          <a:p>
            <a:r>
              <a:rPr lang="en-US" dirty="0"/>
              <a:t>Block storage volumes for use with Amazon EC2 instances.</a:t>
            </a:r>
          </a:p>
          <a:p>
            <a:r>
              <a:rPr lang="en-US" dirty="0"/>
              <a:t>Attach to running instance and expose as a block device</a:t>
            </a:r>
          </a:p>
          <a:p>
            <a:r>
              <a:rPr lang="en-US" dirty="0"/>
              <a:t>Off-instance storage that persists independently of Amazon EC2 instances</a:t>
            </a:r>
          </a:p>
          <a:p>
            <a:r>
              <a:rPr lang="en-US" dirty="0"/>
              <a:t>Snapshots stored durably in Amazon S3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Storage Services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AWS Storage Gateway</a:t>
            </a:r>
          </a:p>
          <a:p>
            <a:r>
              <a:rPr lang="en-US" dirty="0"/>
              <a:t>Easily backup on-premises data to AWS</a:t>
            </a:r>
          </a:p>
          <a:p>
            <a:r>
              <a:rPr lang="en-US" dirty="0"/>
              <a:t>Store snapshots in Amazon S3 for backup and disaster recovery</a:t>
            </a:r>
          </a:p>
          <a:p>
            <a:r>
              <a:rPr lang="en-US" dirty="0"/>
              <a:t>Simple software appliance - no changes required to your on- premises architecture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34</a:t>
            </a:fld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1371600"/>
            <a:ext cx="5694669" cy="38502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1" y="1393034"/>
            <a:ext cx="5958958" cy="38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Amazon Elastic Compute Cloud (Amazon EC2)</a:t>
            </a:r>
          </a:p>
          <a:p>
            <a:r>
              <a:rPr lang="en-US" dirty="0"/>
              <a:t>Resizable compute capacity</a:t>
            </a:r>
          </a:p>
          <a:p>
            <a:r>
              <a:rPr lang="en-US" dirty="0"/>
              <a:t>Complete control of your computing resources</a:t>
            </a:r>
          </a:p>
          <a:p>
            <a:r>
              <a:rPr lang="en-US" dirty="0"/>
              <a:t>Reduces the time required to obtain and boot new server instances to minutes</a:t>
            </a:r>
          </a:p>
          <a:p>
            <a:r>
              <a:rPr lang="en-US" dirty="0"/>
              <a:t>Scale capacity as your computing requirements change</a:t>
            </a:r>
          </a:p>
          <a:p>
            <a:r>
              <a:rPr lang="en-US" dirty="0"/>
              <a:t>Pay only for capacity that you actually use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Elastic MapReduce (Amazon EMR)</a:t>
            </a:r>
          </a:p>
          <a:p>
            <a:r>
              <a:rPr lang="en-US" dirty="0"/>
              <a:t>Easily and cost-effectively process vast amounts of data</a:t>
            </a:r>
          </a:p>
          <a:p>
            <a:r>
              <a:rPr lang="en-US" dirty="0"/>
              <a:t>Utilizes a hosted Hadoop framework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Compute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34987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Auto Scaling</a:t>
            </a:r>
          </a:p>
          <a:p>
            <a:r>
              <a:rPr lang="en-US" dirty="0"/>
              <a:t>Scale your Amazon EC2 capacity automatically</a:t>
            </a:r>
          </a:p>
          <a:p>
            <a:r>
              <a:rPr lang="en-US" dirty="0"/>
              <a:t>Well suited for applications that experience variability in usage</a:t>
            </a:r>
          </a:p>
          <a:p>
            <a:r>
              <a:rPr lang="en-US" dirty="0"/>
              <a:t>Available at no additional charge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Elastic Load Balancing</a:t>
            </a:r>
          </a:p>
          <a:p>
            <a:r>
              <a:rPr lang="en-US" dirty="0"/>
              <a:t>Supports the routing and load balancing of HTTP, HTTPS and TCP traffic to EC2 instances</a:t>
            </a:r>
          </a:p>
          <a:p>
            <a:r>
              <a:rPr lang="en-US" dirty="0"/>
              <a:t>Supports health checks to ensure detect and remove failing instances</a:t>
            </a:r>
          </a:p>
          <a:p>
            <a:r>
              <a:rPr lang="en-US" dirty="0"/>
              <a:t>Dynamically grows and shrinks required resources based on traffic</a:t>
            </a:r>
          </a:p>
          <a:p>
            <a:r>
              <a:rPr lang="en-US" dirty="0"/>
              <a:t>Seamlessly integrates with Auto-scaling to add and remove instances based on scaling activities</a:t>
            </a:r>
          </a:p>
          <a:p>
            <a:r>
              <a:rPr lang="en-US" dirty="0"/>
              <a:t>Single CNAME provides stable entry point for DNS configuration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2742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331104"/>
            <a:ext cx="11436783" cy="47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274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DynamoDB</a:t>
            </a:r>
            <a:endParaRPr lang="en-US" dirty="0"/>
          </a:p>
          <a:p>
            <a:r>
              <a:rPr lang="en-US" dirty="0"/>
              <a:t>Fully-managed NoSQL database service</a:t>
            </a:r>
          </a:p>
          <a:p>
            <a:r>
              <a:rPr lang="en-US" dirty="0"/>
              <a:t>Store any amount of data – no limits</a:t>
            </a:r>
          </a:p>
          <a:p>
            <a:r>
              <a:rPr lang="en-US" dirty="0"/>
              <a:t>Easily provision and change the request capacity needed for each table</a:t>
            </a:r>
          </a:p>
          <a:p>
            <a:r>
              <a:rPr lang="en-US" dirty="0"/>
              <a:t>Fast, predictable performance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SimpleDB</a:t>
            </a:r>
            <a:endParaRPr lang="en-US" dirty="0"/>
          </a:p>
          <a:p>
            <a:r>
              <a:rPr lang="en-US" dirty="0"/>
              <a:t>Core database functions of data indexing and querying</a:t>
            </a:r>
          </a:p>
          <a:p>
            <a:r>
              <a:rPr lang="en-US" dirty="0"/>
              <a:t>No schema, automatic indexing</a:t>
            </a:r>
          </a:p>
          <a:p>
            <a:r>
              <a:rPr lang="en-US" dirty="0"/>
              <a:t>Eliminates the administrative burden of data modeling, index maintenance, and performance tuning</a:t>
            </a:r>
          </a:p>
          <a:p>
            <a:r>
              <a:rPr lang="en-US" dirty="0"/>
              <a:t>Real-time lookup and simple querying of structured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Database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Relational Database Service (RDS)</a:t>
            </a:r>
          </a:p>
          <a:p>
            <a:r>
              <a:rPr lang="en-US" dirty="0"/>
              <a:t>Cost-efficient and resizable capacity</a:t>
            </a:r>
          </a:p>
          <a:p>
            <a:r>
              <a:rPr lang="en-US" dirty="0"/>
              <a:t>Manages time-consuming database administration tasks</a:t>
            </a:r>
          </a:p>
          <a:p>
            <a:r>
              <a:rPr lang="en-US" dirty="0"/>
              <a:t>Access to the full capabilities of a familiar MySQL, Oracle, or SQL Server database</a:t>
            </a:r>
          </a:p>
          <a:p>
            <a:r>
              <a:rPr lang="en-US" dirty="0"/>
              <a:t>Code, applications, and tools you already use today work seamlessly</a:t>
            </a:r>
          </a:p>
          <a:p>
            <a:r>
              <a:rPr lang="en-US" dirty="0"/>
              <a:t>Automatically patches the database software and backs up your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Customer-Oriented Definition</a:t>
            </a:r>
          </a:p>
          <a:p>
            <a:pPr lvl="1"/>
            <a:r>
              <a:rPr lang="en-US" dirty="0"/>
              <a:t>Anytime, </a:t>
            </a:r>
          </a:p>
          <a:p>
            <a:pPr lvl="1"/>
            <a:r>
              <a:rPr lang="en-US" dirty="0"/>
              <a:t>Anywhere, </a:t>
            </a:r>
          </a:p>
          <a:p>
            <a:pPr lvl="1"/>
            <a:r>
              <a:rPr lang="en-US" dirty="0"/>
              <a:t>With any device, </a:t>
            </a:r>
          </a:p>
          <a:p>
            <a:pPr lvl="1"/>
            <a:r>
              <a:rPr lang="en-US" dirty="0"/>
              <a:t>Accessing any services </a:t>
            </a:r>
          </a:p>
          <a:p>
            <a:r>
              <a:rPr lang="en-US" dirty="0"/>
              <a:t>How many of them you still store on your local computer? 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Calendars and contacts </a:t>
            </a:r>
          </a:p>
          <a:p>
            <a:pPr lvl="1"/>
            <a:r>
              <a:rPr lang="en-US" dirty="0"/>
              <a:t>Photo/video sharing</a:t>
            </a:r>
          </a:p>
          <a:p>
            <a:pPr lvl="1"/>
            <a:r>
              <a:rPr lang="en-US" dirty="0"/>
              <a:t>Document sharing, or </a:t>
            </a:r>
          </a:p>
          <a:p>
            <a:pPr lvl="1"/>
            <a:r>
              <a:rPr lang="en-US" dirty="0"/>
              <a:t>Anything?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820" y="223520"/>
            <a:ext cx="3045460" cy="31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Networking and Content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19" y="1219198"/>
            <a:ext cx="96774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Networking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Amazon Virtual Private Cloud (Amazon VPC)</a:t>
            </a:r>
          </a:p>
          <a:p>
            <a:r>
              <a:rPr lang="en-US" dirty="0"/>
              <a:t>Provision a private, isolated section of the Amazon Web Services (AWS) Cloud where you can launch AWS resources in a virtual network that you define</a:t>
            </a:r>
          </a:p>
          <a:p>
            <a:r>
              <a:rPr lang="en-US" dirty="0"/>
              <a:t>Define a virtual network topology that closely resembles a traditional network that you might operate in your own datacenter</a:t>
            </a:r>
          </a:p>
          <a:p>
            <a:r>
              <a:rPr lang="en-US" dirty="0"/>
              <a:t>You have complete control over your virtual networking environment: selection of IP address range, creation of subnets, configuration of route tables, and network gateways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Amazon Route 53</a:t>
            </a:r>
          </a:p>
          <a:p>
            <a:r>
              <a:rPr lang="en-US" dirty="0"/>
              <a:t>Route end users to Internet applications</a:t>
            </a:r>
          </a:p>
          <a:p>
            <a:r>
              <a:rPr lang="en-US" dirty="0"/>
              <a:t>Answers DNS queries with low latency by using a global network of DNS servers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4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Content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Amazon </a:t>
            </a:r>
            <a:r>
              <a:rPr lang="en-US" dirty="0" err="1"/>
              <a:t>CloudFront</a:t>
            </a:r>
            <a:endParaRPr lang="en-US" dirty="0"/>
          </a:p>
          <a:p>
            <a:r>
              <a:rPr lang="en-US" dirty="0"/>
              <a:t>Web service for content delivery</a:t>
            </a:r>
          </a:p>
          <a:p>
            <a:r>
              <a:rPr lang="en-US" dirty="0"/>
              <a:t>Distribute content to end users with low latency, high data transfer speeds, and no commitments</a:t>
            </a:r>
          </a:p>
          <a:p>
            <a:r>
              <a:rPr lang="en-US" dirty="0"/>
              <a:t>Delivers your content using a global network of edge locations</a:t>
            </a:r>
          </a:p>
          <a:p>
            <a:r>
              <a:rPr lang="en-US" dirty="0"/>
              <a:t>Supports download, streaming and live streaming with Adobe FMS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6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Application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539" y="3165483"/>
            <a:ext cx="6124007" cy="35559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Amazon Simple Workflow Service (Amazon SWF)</a:t>
            </a:r>
          </a:p>
          <a:p>
            <a:r>
              <a:rPr lang="en-US" dirty="0"/>
              <a:t>Run application workflows and business processes on AWS</a:t>
            </a:r>
          </a:p>
          <a:p>
            <a:r>
              <a:rPr lang="en-US" dirty="0"/>
              <a:t>Manage processes across Cloud, mobile and on-premises environments</a:t>
            </a:r>
          </a:p>
          <a:p>
            <a:r>
              <a:rPr lang="en-US" dirty="0"/>
              <a:t>Use any programming language for workflow logic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40" y="1552579"/>
            <a:ext cx="5147560" cy="37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Application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Amazon Simple Notification Service (Amazon SNS)</a:t>
            </a:r>
          </a:p>
          <a:p>
            <a:r>
              <a:rPr lang="en-US" dirty="0"/>
              <a:t>Set up, operate, and send notifications</a:t>
            </a:r>
          </a:p>
          <a:p>
            <a:r>
              <a:rPr lang="en-US" dirty="0"/>
              <a:t>Publish messages from an application and immediately deliver them to subscribers or other applications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Amazon Simple Queue Service (Amazon SQS)</a:t>
            </a:r>
          </a:p>
          <a:p>
            <a:r>
              <a:rPr lang="en-US" dirty="0"/>
              <a:t>Hosted queue for storing messages as they travel between computers</a:t>
            </a:r>
          </a:p>
          <a:p>
            <a:r>
              <a:rPr lang="en-US" dirty="0"/>
              <a:t>Move data between distributed components of their applications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742"/>
          <a:stretch/>
        </p:blipFill>
        <p:spPr>
          <a:xfrm>
            <a:off x="512762" y="1371600"/>
            <a:ext cx="8067675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86" y="3012625"/>
            <a:ext cx="4123437" cy="3375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2" y="3025325"/>
            <a:ext cx="6895102" cy="33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AWS Elastic Beanstalk (beta)</a:t>
            </a:r>
          </a:p>
          <a:p>
            <a:r>
              <a:rPr lang="en-US" dirty="0"/>
              <a:t>Automatically handles the deployment details of capacity provisioning, load balancing, auto-scaling, and application health monitoring </a:t>
            </a:r>
          </a:p>
          <a:p>
            <a:r>
              <a:rPr lang="en-US" dirty="0"/>
              <a:t>Retain full control over the AWS resources powering your application </a:t>
            </a:r>
          </a:p>
          <a:p>
            <a:r>
              <a:rPr lang="en-US" dirty="0"/>
              <a:t>Run and manage existing PHP applications with no changes to application code </a:t>
            </a:r>
          </a:p>
          <a:p>
            <a:r>
              <a:rPr lang="en-US" dirty="0"/>
              <a:t>Provides full control over the infrastructure and the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AWS </a:t>
            </a:r>
            <a:r>
              <a:rPr lang="en-US" dirty="0" err="1"/>
              <a:t>CloudFormation</a:t>
            </a:r>
            <a:r>
              <a:rPr lang="en-US" dirty="0"/>
              <a:t> </a:t>
            </a:r>
          </a:p>
          <a:p>
            <a:r>
              <a:rPr lang="en-US" dirty="0"/>
              <a:t>Create templates of stack of resources </a:t>
            </a:r>
          </a:p>
          <a:p>
            <a:r>
              <a:rPr lang="en-US" dirty="0"/>
              <a:t>Deploy stack from template with runtime parameters </a:t>
            </a:r>
          </a:p>
          <a:p>
            <a:r>
              <a:rPr lang="en-US" dirty="0" err="1"/>
              <a:t>CloudFormer</a:t>
            </a:r>
            <a:r>
              <a:rPr lang="en-US" dirty="0"/>
              <a:t> supports generating templates from running environments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and Management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599"/>
            <a:ext cx="11545454" cy="58801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Amazon </a:t>
            </a:r>
            <a:r>
              <a:rPr lang="en-US" sz="2600" dirty="0" err="1"/>
              <a:t>CloudWatch</a:t>
            </a:r>
            <a:endParaRPr lang="en-US" sz="2600" dirty="0"/>
          </a:p>
          <a:p>
            <a:r>
              <a:rPr lang="en-US" sz="2600" dirty="0"/>
              <a:t>Visibility into resource utilization, operational performance, and overall demand patterns </a:t>
            </a:r>
          </a:p>
          <a:p>
            <a:r>
              <a:rPr lang="en-US" sz="2600" dirty="0"/>
              <a:t>Metrics including CPU utilization, disk reads and writes, and network traffic </a:t>
            </a:r>
          </a:p>
          <a:p>
            <a:r>
              <a:rPr lang="en-US" sz="2600" dirty="0"/>
              <a:t>Custom application-specific metrics of your own </a:t>
            </a:r>
          </a:p>
          <a:p>
            <a:r>
              <a:rPr lang="en-US" sz="2600" dirty="0"/>
              <a:t>Accessible via AWS Management Console, APIs, SDK, or CLI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AWS Identity and Access Management (IAM)</a:t>
            </a:r>
          </a:p>
          <a:p>
            <a:r>
              <a:rPr lang="en-US" sz="2600" dirty="0"/>
              <a:t>Create Users and Groups with specific, restricted access to specific AWS resources and API calls </a:t>
            </a:r>
          </a:p>
          <a:p>
            <a:r>
              <a:rPr lang="en-US" sz="2600" dirty="0"/>
              <a:t>User-specific credentials for accessing management console and making API calls </a:t>
            </a:r>
          </a:p>
          <a:p>
            <a:r>
              <a:rPr lang="en-US" sz="2600" dirty="0"/>
              <a:t>Provision identity federation between corporate directory and AWS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Analytics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2" y="1885952"/>
            <a:ext cx="11594956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Mobile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" y="1895475"/>
            <a:ext cx="5591175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2" y="4667252"/>
            <a:ext cx="83439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8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 Business-Oriented Definition</a:t>
            </a:r>
          </a:p>
          <a:p>
            <a:r>
              <a:rPr lang="en-US" dirty="0"/>
              <a:t>Key characteristic </a:t>
            </a:r>
          </a:p>
          <a:p>
            <a:pPr lvl="1"/>
            <a:r>
              <a:rPr lang="en-US" dirty="0"/>
              <a:t>Universal access </a:t>
            </a:r>
          </a:p>
          <a:p>
            <a:pPr lvl="1"/>
            <a:r>
              <a:rPr lang="en-US" dirty="0"/>
              <a:t>Scalable services </a:t>
            </a:r>
          </a:p>
          <a:p>
            <a:pPr lvl="2"/>
            <a:r>
              <a:rPr lang="en-US" dirty="0"/>
              <a:t>Infrastructure managing the scaling, not applications </a:t>
            </a:r>
          </a:p>
          <a:p>
            <a:pPr lvl="2"/>
            <a:r>
              <a:rPr lang="en-US" dirty="0"/>
              <a:t>Elasticity: Expenses only incurred when they are needed </a:t>
            </a:r>
          </a:p>
          <a:p>
            <a:pPr lvl="1"/>
            <a:r>
              <a:rPr lang="en-US" dirty="0"/>
              <a:t>New application Service Models </a:t>
            </a:r>
          </a:p>
          <a:p>
            <a:pPr lvl="2"/>
            <a:r>
              <a:rPr lang="en-US" dirty="0" err="1">
                <a:solidFill>
                  <a:srgbClr val="C00000"/>
                </a:solidFill>
              </a:rPr>
              <a:t>XaaS</a:t>
            </a:r>
            <a:r>
              <a:rPr lang="en-US" dirty="0">
                <a:solidFill>
                  <a:srgbClr val="C00000"/>
                </a:solidFill>
              </a:rPr>
              <a:t> = X as a Service 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Pay-as-you-go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services (contd.)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57" y="1841499"/>
            <a:ext cx="8826644" cy="3431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83" y="4097575"/>
            <a:ext cx="5321157" cy="28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1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1490662"/>
            <a:ext cx="108870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Sample Architecture: Migration your Web applications</a:t>
            </a:r>
          </a:p>
          <a:p>
            <a:endParaRPr lang="en-US" dirty="0"/>
          </a:p>
          <a:p>
            <a:r>
              <a:rPr lang="en-US" dirty="0"/>
              <a:t>Web Application Design</a:t>
            </a:r>
          </a:p>
          <a:p>
            <a:pPr lvl="1"/>
            <a:r>
              <a:rPr lang="en-US" dirty="0"/>
              <a:t>A typical web application could need:</a:t>
            </a:r>
          </a:p>
          <a:p>
            <a:pPr lvl="2"/>
            <a:r>
              <a:rPr lang="en-US" dirty="0"/>
              <a:t>Compute power</a:t>
            </a:r>
          </a:p>
          <a:p>
            <a:pPr lvl="2"/>
            <a:r>
              <a:rPr lang="en-US" dirty="0"/>
              <a:t>Storage capacity for images, music, etc.</a:t>
            </a:r>
          </a:p>
          <a:p>
            <a:pPr lvl="2"/>
            <a:r>
              <a:rPr lang="en-US" dirty="0"/>
              <a:t>Content distribution</a:t>
            </a:r>
          </a:p>
          <a:p>
            <a:pPr lvl="2"/>
            <a:r>
              <a:rPr lang="en-US" dirty="0"/>
              <a:t>Database storage</a:t>
            </a:r>
          </a:p>
          <a:p>
            <a:pPr lvl="2"/>
            <a:r>
              <a:rPr lang="en-US" dirty="0"/>
              <a:t>Messaging between components</a:t>
            </a:r>
          </a:p>
          <a:p>
            <a:pPr lvl="2"/>
            <a:r>
              <a:rPr lang="en-US" dirty="0"/>
              <a:t>Payment options to enable e-commerce</a:t>
            </a:r>
          </a:p>
          <a:p>
            <a:pPr lvl="2"/>
            <a:r>
              <a:rPr lang="en-US" dirty="0"/>
              <a:t>Load balancing for optimal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Design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typical web application could need:</a:t>
            </a:r>
          </a:p>
          <a:p>
            <a:pPr lvl="1"/>
            <a:r>
              <a:rPr lang="en-US" dirty="0"/>
              <a:t>Compute power (</a:t>
            </a:r>
            <a:r>
              <a:rPr lang="en-US" b="1" dirty="0">
                <a:solidFill>
                  <a:srgbClr val="FF0000"/>
                </a:solidFill>
              </a:rPr>
              <a:t>Amazon EC2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Storage capacity for images, music, etc. (</a:t>
            </a:r>
            <a:r>
              <a:rPr lang="en-US" b="1" dirty="0">
                <a:solidFill>
                  <a:srgbClr val="FF0000"/>
                </a:solidFill>
              </a:rPr>
              <a:t>Amazon S3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Content distribution (</a:t>
            </a:r>
            <a:r>
              <a:rPr lang="en-US" b="1" dirty="0">
                <a:solidFill>
                  <a:srgbClr val="FF0000"/>
                </a:solidFill>
              </a:rPr>
              <a:t>Amazon </a:t>
            </a:r>
            <a:r>
              <a:rPr lang="en-US" b="1" dirty="0" err="1">
                <a:solidFill>
                  <a:srgbClr val="FF0000"/>
                </a:solidFill>
              </a:rPr>
              <a:t>CloudFront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Database storage (</a:t>
            </a:r>
            <a:r>
              <a:rPr lang="en-US" b="1" dirty="0">
                <a:solidFill>
                  <a:srgbClr val="FF0000"/>
                </a:solidFill>
              </a:rPr>
              <a:t>Amazon EBS, </a:t>
            </a:r>
            <a:r>
              <a:rPr lang="en-US" b="1" dirty="0" err="1">
                <a:solidFill>
                  <a:srgbClr val="FF0000"/>
                </a:solidFill>
              </a:rPr>
              <a:t>DynamoDB</a:t>
            </a:r>
            <a:r>
              <a:rPr lang="en-US" b="1" dirty="0">
                <a:solidFill>
                  <a:srgbClr val="FF0000"/>
                </a:solidFill>
              </a:rPr>
              <a:t>, RDS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Messaging between components (</a:t>
            </a:r>
            <a:r>
              <a:rPr lang="en-US" b="1" dirty="0">
                <a:solidFill>
                  <a:srgbClr val="FF0000"/>
                </a:solidFill>
              </a:rPr>
              <a:t>Amazon SQS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Payment options to enable e-commerce (</a:t>
            </a:r>
            <a:r>
              <a:rPr lang="en-US" b="1" dirty="0">
                <a:solidFill>
                  <a:srgbClr val="FF0000"/>
                </a:solidFill>
              </a:rPr>
              <a:t>Amazon FPS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Load balancing for optimal performance (</a:t>
            </a:r>
            <a:r>
              <a:rPr lang="en-US" b="1" dirty="0">
                <a:solidFill>
                  <a:srgbClr val="FF0000"/>
                </a:solidFill>
              </a:rPr>
              <a:t>Amazon EC2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Free 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27" y="1633976"/>
            <a:ext cx="9964814" cy="41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Free 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1738177"/>
            <a:ext cx="10049005" cy="43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Training and Certification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90" y="1971833"/>
            <a:ext cx="10053130" cy="36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61" y="2909845"/>
            <a:ext cx="3295458" cy="11400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Another Simple Definition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Electricity:</a:t>
            </a:r>
          </a:p>
          <a:p>
            <a:pPr lvl="1"/>
            <a:r>
              <a:rPr lang="en-GB" dirty="0"/>
              <a:t>Available through a well defined interface</a:t>
            </a:r>
          </a:p>
          <a:p>
            <a:pPr lvl="1"/>
            <a:r>
              <a:rPr lang="en-GB" dirty="0"/>
              <a:t>Available everywhere and for many devices</a:t>
            </a:r>
          </a:p>
          <a:p>
            <a:pPr lvl="1"/>
            <a:r>
              <a:rPr lang="en-GB" dirty="0"/>
              <a:t>Power output, scales on demand</a:t>
            </a:r>
          </a:p>
          <a:p>
            <a:pPr lvl="1"/>
            <a:r>
              <a:rPr lang="en-GB" dirty="0"/>
              <a:t>No need to know about how or where it’s generated</a:t>
            </a:r>
          </a:p>
          <a:p>
            <a:pPr lvl="1"/>
            <a:r>
              <a:rPr lang="en-GB" dirty="0"/>
              <a:t>Reliable</a:t>
            </a:r>
          </a:p>
          <a:p>
            <a:pPr lvl="1"/>
            <a:r>
              <a:rPr lang="en-GB" dirty="0"/>
              <a:t>Low capital expenditure for consumers</a:t>
            </a:r>
          </a:p>
          <a:p>
            <a:pPr lvl="1"/>
            <a:r>
              <a:rPr lang="en-GB" dirty="0"/>
              <a:t>Pay for what you use</a:t>
            </a:r>
            <a:r>
              <a:rPr lang="en-GB" dirty="0">
                <a:solidFill>
                  <a:schemeClr val="bg1"/>
                </a:solidFill>
              </a:rPr>
              <a:t>  </a:t>
            </a:r>
            <a:r>
              <a:rPr lang="en-GB" dirty="0">
                <a:solidFill>
                  <a:srgbClr val="FF0000"/>
                </a:solidFill>
              </a:rPr>
              <a:t>what you 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85740" y="1593915"/>
            <a:ext cx="10218656" cy="1473200"/>
            <a:chOff x="924616" y="1136514"/>
            <a:chExt cx="7100910" cy="1804232"/>
          </a:xfrm>
        </p:grpSpPr>
        <p:sp>
          <p:nvSpPr>
            <p:cNvPr id="6" name="Cloud 5"/>
            <p:cNvSpPr/>
            <p:nvPr/>
          </p:nvSpPr>
          <p:spPr>
            <a:xfrm>
              <a:off x="924616" y="1136514"/>
              <a:ext cx="7100910" cy="1804232"/>
            </a:xfrm>
            <a:prstGeom prst="cloud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4970" y="1494390"/>
              <a:ext cx="6741425" cy="56540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00000"/>
                  </a:solidFill>
                </a:rPr>
                <a:t>Making computing resources available as a utility service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4175" y="1951293"/>
              <a:ext cx="4441791" cy="56540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00000"/>
                  </a:solidFill>
                </a:rPr>
                <a:t>Just like the National Electricity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2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Cloud Computing?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2" y="1371600"/>
            <a:ext cx="6869144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Generally speaking, cloud computing can be thought of as anything that involves delivering hosted services over the Internet.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According to NIST Cloud computing is </a:t>
            </a:r>
            <a:r>
              <a:rPr lang="en-US" altLang="en-US" i="1" dirty="0">
                <a:solidFill>
                  <a:srgbClr val="C00000"/>
                </a:solidFill>
              </a:rPr>
              <a:t>a model for enabling ubiquitous, convenient, on-demand network access to a shared pool of configurable computing resources </a:t>
            </a:r>
            <a:r>
              <a:rPr lang="en-US" altLang="en-US" i="1" dirty="0"/>
              <a:t>(e.g., networks, servers, storage, applications, and services) </a:t>
            </a:r>
            <a:r>
              <a:rPr lang="en-US" altLang="en-US" i="1" dirty="0">
                <a:solidFill>
                  <a:srgbClr val="C00000"/>
                </a:solidFill>
              </a:rPr>
              <a:t>that can be rapidly provisioned and released with minimal management effort or service provider interaction</a:t>
            </a:r>
            <a:r>
              <a:rPr lang="en-US" altLang="en-US" dirty="0"/>
              <a:t>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Cloud-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462" y="1488799"/>
            <a:ext cx="4439858" cy="413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17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Cloud Computing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Essential Characteristics</a:t>
            </a:r>
          </a:p>
          <a:p>
            <a:endParaRPr lang="en-US" dirty="0"/>
          </a:p>
          <a:p>
            <a:r>
              <a:rPr lang="en-US" dirty="0"/>
              <a:t>Three Service Models</a:t>
            </a:r>
          </a:p>
          <a:p>
            <a:endParaRPr lang="en-US" dirty="0"/>
          </a:p>
          <a:p>
            <a:r>
              <a:rPr lang="en-US" dirty="0"/>
              <a:t>Four Deployment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854" y="1137924"/>
            <a:ext cx="7039428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6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37EAC-F55D-4DB6-844E-80B9C7FB0F8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55" y="2463800"/>
            <a:ext cx="6689291" cy="3937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2" y="1371599"/>
            <a:ext cx="4587008" cy="44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V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hemeVan" id="{DF3D3269-8E84-480E-9303-F2FB57196E43}" vid="{403988F3-2EF6-4FC2-84C7-FF8BE3B08D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</TotalTime>
  <Words>2296</Words>
  <Application>Microsoft Office PowerPoint</Application>
  <PresentationFormat>Widescreen</PresentationFormat>
  <Paragraphs>421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Adobe Kaiti Std R</vt:lpstr>
      <vt:lpstr>Arial</vt:lpstr>
      <vt:lpstr>Calibri</vt:lpstr>
      <vt:lpstr>Century Gothic</vt:lpstr>
      <vt:lpstr>Tahoma</vt:lpstr>
      <vt:lpstr>Times New Roman</vt:lpstr>
      <vt:lpstr>Verdana</vt:lpstr>
      <vt:lpstr>Wingdings</vt:lpstr>
      <vt:lpstr>Wingdings 2</vt:lpstr>
      <vt:lpstr>ThemeVan</vt:lpstr>
      <vt:lpstr>New Technology in Application Development</vt:lpstr>
      <vt:lpstr>Content</vt:lpstr>
      <vt:lpstr>What is Cloud Computing?</vt:lpstr>
      <vt:lpstr>What is Cloud Computing? (cont.)</vt:lpstr>
      <vt:lpstr>What is Cloud Computing? (cont.)</vt:lpstr>
      <vt:lpstr>What is Cloud Computing? (cont.)</vt:lpstr>
      <vt:lpstr>What is Cloud Computing? (cont.)</vt:lpstr>
      <vt:lpstr>NIST Cloud Computing Model</vt:lpstr>
      <vt:lpstr>Cloud Computing Architecture</vt:lpstr>
      <vt:lpstr>Fundamental Cloud Computing Services</vt:lpstr>
      <vt:lpstr>Essential Characteristics</vt:lpstr>
      <vt:lpstr>Essential Characteristics (contd.)</vt:lpstr>
      <vt:lpstr>Essential Characteristics (contd.)</vt:lpstr>
      <vt:lpstr>Services Model</vt:lpstr>
      <vt:lpstr>Everything as a Service /XaaS </vt:lpstr>
      <vt:lpstr>Everything as a Service /XaaS (cont.)</vt:lpstr>
      <vt:lpstr>Cloud Types – Deployment Models</vt:lpstr>
      <vt:lpstr>Cloud Types – Deployment Models</vt:lpstr>
      <vt:lpstr>Cloud Computing Infrastructure Models</vt:lpstr>
      <vt:lpstr>Public Cloud #1: Amazon</vt:lpstr>
      <vt:lpstr>Public Cloud #2: Google</vt:lpstr>
      <vt:lpstr>Public cloud #3: Microsoft Azure Services</vt:lpstr>
      <vt:lpstr>PowerPoint Presentation</vt:lpstr>
      <vt:lpstr>AWS Mission</vt:lpstr>
      <vt:lpstr>Amazon Web Services Platform Overview</vt:lpstr>
      <vt:lpstr>AWS Global Infrastructure</vt:lpstr>
      <vt:lpstr>An overview of AWS</vt:lpstr>
      <vt:lpstr>Amazon Web Services Cloud Platform</vt:lpstr>
      <vt:lpstr>Amazon Web Services Cloud Platform</vt:lpstr>
      <vt:lpstr>Overview of Services</vt:lpstr>
      <vt:lpstr>AWS Storage Services</vt:lpstr>
      <vt:lpstr>AWS Storage Services (contd.)</vt:lpstr>
      <vt:lpstr>AWS Storage Services (cont.)</vt:lpstr>
      <vt:lpstr>AWS Compute Services </vt:lpstr>
      <vt:lpstr>AWS Compute Services (contd.)</vt:lpstr>
      <vt:lpstr>AWS Compute Services (contd.)</vt:lpstr>
      <vt:lpstr>AWS Database Services</vt:lpstr>
      <vt:lpstr>AWS Database Services (contd.)</vt:lpstr>
      <vt:lpstr>AWS Database Services (contd.)</vt:lpstr>
      <vt:lpstr>AWS Networking and Content Delivery</vt:lpstr>
      <vt:lpstr>AWS Networking Services</vt:lpstr>
      <vt:lpstr>AWS Content Delivery</vt:lpstr>
      <vt:lpstr>AWS Application Services</vt:lpstr>
      <vt:lpstr>AWS Application Services (contd.)</vt:lpstr>
      <vt:lpstr>AWS Deployment and Management Services</vt:lpstr>
      <vt:lpstr>AWS Deployment and Management Services</vt:lpstr>
      <vt:lpstr>AWS Deployment and Management Services</vt:lpstr>
      <vt:lpstr>AWS Analytics Services</vt:lpstr>
      <vt:lpstr>Other services</vt:lpstr>
      <vt:lpstr>Other services (contd.)</vt:lpstr>
      <vt:lpstr>AWS SDKs</vt:lpstr>
      <vt:lpstr>Sample Architecture</vt:lpstr>
      <vt:lpstr>Web Application Design on AWS</vt:lpstr>
      <vt:lpstr>AWS Free Tier</vt:lpstr>
      <vt:lpstr>AWS Free Tier</vt:lpstr>
      <vt:lpstr>AWS Training and Certification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Technology in Application Development</dc:title>
  <dc:creator>Thanh Van</dc:creator>
  <cp:lastModifiedBy>Admin</cp:lastModifiedBy>
  <cp:revision>86</cp:revision>
  <dcterms:created xsi:type="dcterms:W3CDTF">2019-07-13T02:19:16Z</dcterms:created>
  <dcterms:modified xsi:type="dcterms:W3CDTF">2021-08-23T02:32:19Z</dcterms:modified>
</cp:coreProperties>
</file>